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1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6"/>
    <p:restoredTop sz="94614"/>
  </p:normalViewPr>
  <p:slideViewPr>
    <p:cSldViewPr snapToGrid="0" snapToObjects="1">
      <p:cViewPr>
        <p:scale>
          <a:sx n="100" d="100"/>
          <a:sy n="100" d="100"/>
        </p:scale>
        <p:origin x="848" y="-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97E24C-C644-044A-9AF7-05F789CE99AE}" type="datetimeFigureOut">
              <a:rPr lang="fr-FR" smtClean="0"/>
              <a:t>26/06/2024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999FC-1336-524A-825F-70B31AD2E7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6916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999FC-1336-524A-825F-70B31AD2E70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4965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D51343-1483-FE4F-B720-06863DC60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27E4AD4-CC72-7643-A273-E172927C9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4E978A5-A812-344B-82B6-C6E46DE9A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B13B-F3BE-8242-9ACD-6F292A3DE1D7}" type="datetimeFigureOut">
              <a:rPr lang="fr-FR" smtClean="0"/>
              <a:t>26/06/2024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0D29B1-6377-BA40-A1DE-CBF955DB6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6E146B-66D3-1E4F-9177-C6A1C7355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6756D-AB50-A54D-8705-DE5AF7FE56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9796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6B1A08-B0FB-CA4F-92F5-C1CB0B953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D90BDF6-3B73-D847-953F-B0BB58F899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A3EFAC-8C1B-8D45-9209-8EC4C1D01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B13B-F3BE-8242-9ACD-6F292A3DE1D7}" type="datetimeFigureOut">
              <a:rPr lang="fr-FR" smtClean="0"/>
              <a:t>26/06/2024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D763D5-0382-DC42-82FB-C9EC727A2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05CB53-2494-3B4C-A6A9-0549D3BC9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6756D-AB50-A54D-8705-DE5AF7FE56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3644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54ECC23-13E5-0E43-8A49-3073A68D71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3A5DA6B-525A-A64E-8A19-98F548939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B3445C-596F-A746-A757-261B62C6F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B13B-F3BE-8242-9ACD-6F292A3DE1D7}" type="datetimeFigureOut">
              <a:rPr lang="fr-FR" smtClean="0"/>
              <a:t>26/06/2024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A03092-3122-4E4C-870A-62BA99602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406A9B-B20C-8845-A813-5F5C45C49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6756D-AB50-A54D-8705-DE5AF7FE56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3373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92769D-B365-6544-954F-166E26B36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9F88E5-E197-7549-BCE8-989489299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6A8CE6-9DAA-FC4F-8C09-04C6AAED6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B13B-F3BE-8242-9ACD-6F292A3DE1D7}" type="datetimeFigureOut">
              <a:rPr lang="fr-FR" smtClean="0"/>
              <a:t>26/06/2024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B58E46-725D-3548-AD25-42636AAC5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C0D0DE-6059-DE4B-9D8D-33B6647D2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6756D-AB50-A54D-8705-DE5AF7FE56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1489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156007-4A66-2F48-BA48-47A29B0CA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A8C2953-7FDF-8145-887E-0BF3BA58BF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6D26AA-4C2B-3549-BFE9-C9AC1E13A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B13B-F3BE-8242-9ACD-6F292A3DE1D7}" type="datetimeFigureOut">
              <a:rPr lang="fr-FR" smtClean="0"/>
              <a:t>26/06/2024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FDDEF8-7735-454E-9CCF-1108DA14A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DB91CA-EC21-2247-88FB-017B98B25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6756D-AB50-A54D-8705-DE5AF7FE56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6863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91149F-278F-2645-A5AC-8E5B690A8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760F15-FA75-4B4C-9E15-BDC86C897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6BC2519-022E-994D-96DA-9F2878EFC3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093F5C0-C5DA-CD4C-92B8-99D9A11D8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B13B-F3BE-8242-9ACD-6F292A3DE1D7}" type="datetimeFigureOut">
              <a:rPr lang="fr-FR" smtClean="0"/>
              <a:t>26/06/2024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4C77862-FB49-4748-BAC9-8FA9FE11F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1188A4F-A296-CD40-8190-5A7236848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6756D-AB50-A54D-8705-DE5AF7FE56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6943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79BCEE-FBD4-5B49-A8B7-3781F937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2AF6773-4DD5-AC40-9A11-14C814353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871CCF7-7A75-6F4E-BA11-23A581690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BF54CD2-FDE0-C149-A908-4499802145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D51EE81-D817-274F-B27E-FDDC60645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1F25737-A120-E740-9F60-5CAF84A57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B13B-F3BE-8242-9ACD-6F292A3DE1D7}" type="datetimeFigureOut">
              <a:rPr lang="fr-FR" smtClean="0"/>
              <a:t>26/06/2024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FF11AF8-F67C-FD40-94A9-862E8C2C1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8151E29-5E88-AD4E-AB62-924959B24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6756D-AB50-A54D-8705-DE5AF7FE56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6239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D5C51D-04BE-DC48-A516-59AE43120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ABC2A32-21CB-0240-948D-5FE021EC9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B13B-F3BE-8242-9ACD-6F292A3DE1D7}" type="datetimeFigureOut">
              <a:rPr lang="fr-FR" smtClean="0"/>
              <a:t>26/06/2024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E8AAA1D-4579-C549-87D8-2D145A9AE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F19EFD7-FA32-BD4C-AD70-5DA3CA065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6756D-AB50-A54D-8705-DE5AF7FE56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3931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CCE1B9E-D741-9640-8E4A-C02FBA08D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B13B-F3BE-8242-9ACD-6F292A3DE1D7}" type="datetimeFigureOut">
              <a:rPr lang="fr-FR" smtClean="0"/>
              <a:t>26/06/2024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E9C5B6B-21E5-9B41-97C8-F0F3CDEE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8E3CB4-7F97-3042-9DEF-E42EBE69C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6756D-AB50-A54D-8705-DE5AF7FE56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7686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3E2269-8844-1F4C-99E4-C758AE9C8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6B599E9-D6BB-7C48-86EE-21E327A63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417D3C6-6472-D945-B323-4217BF03FC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43E3585-42B9-634E-8E5B-8025959E6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B13B-F3BE-8242-9ACD-6F292A3DE1D7}" type="datetimeFigureOut">
              <a:rPr lang="fr-FR" smtClean="0"/>
              <a:t>26/06/2024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623590D-7A33-E649-9BDE-D649C79F7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7C5B67E-DF1E-BB4C-8B1B-08CFABD8C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6756D-AB50-A54D-8705-DE5AF7FE56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0763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38446B-85BE-6F43-8F7A-AB83C295F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DEF5834-C423-844D-981C-A101855F68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F431CB7-0960-2E47-9521-C04E64EBCE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D0E0D1A-848D-C443-8789-A280A1152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B13B-F3BE-8242-9ACD-6F292A3DE1D7}" type="datetimeFigureOut">
              <a:rPr lang="fr-FR" smtClean="0"/>
              <a:t>26/06/2024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03B1799-39D1-C847-9426-FDAAB6C3C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11E2379-A463-FF48-959E-FAF44DC54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6756D-AB50-A54D-8705-DE5AF7FE56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966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6F9E264-C587-784D-BC88-2C3139173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E748223-FB11-2545-BB36-8649B55BD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A89659D-7F30-664A-A93B-92A5E8EC93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5B13B-F3BE-8242-9ACD-6F292A3DE1D7}" type="datetimeFigureOut">
              <a:rPr lang="fr-FR" smtClean="0"/>
              <a:t>26/06/2024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D6189A-D056-BB44-93A7-CD728A7A0F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224BE3-3ACA-2340-BED8-E8DAB4C280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6756D-AB50-A54D-8705-DE5AF7FE56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8631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p9Xu_m-CYk?feature=oembed" TargetMode="Externa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hyperlink" Target="https://mer-de-corail.gouv.nc/sites/default/files/atoms/files/2023_arrete_2955-gnc_18_oct_reserves_10_1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1B0327-D84F-B34E-ACAC-8A9DBBD0BD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latin typeface="Garamond" panose="02020404030301010803" pitchFamily="18" charset="0"/>
              </a:rPr>
              <a:t>LES AIRES (ULTRA)MARINES: L’EXEMPLE DU PARC DE LA MER DE CORAIL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1652803-0DF6-1146-84FF-8B41F31841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noFill/>
        </p:spPr>
        <p:txBody>
          <a:bodyPr/>
          <a:lstStyle/>
          <a:p>
            <a:r>
              <a:rPr lang="fr-FR" dirty="0">
                <a:latin typeface="Garamond" panose="02020404030301010803" pitchFamily="18" charset="0"/>
              </a:rPr>
              <a:t>G. Giraudeau (Paris-Saclay-UVSQ)</a:t>
            </a:r>
          </a:p>
        </p:txBody>
      </p:sp>
    </p:spTree>
    <p:extLst>
      <p:ext uri="{BB962C8B-B14F-4D97-AF65-F5344CB8AC3E}">
        <p14:creationId xmlns:p14="http://schemas.microsoft.com/office/powerpoint/2010/main" val="1831237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966512-95E1-CE4D-AEA4-7C6CFA702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505371-30F1-4344-BB51-078526F9E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Défis de connaissance+</a:t>
            </a:r>
          </a:p>
          <a:p>
            <a:r>
              <a:rPr lang="fr-FR" dirty="0"/>
              <a:t>Question des fonds sous marins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3145379-6385-0845-9F0F-915657510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75" y="3149600"/>
            <a:ext cx="4457700" cy="334327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516D757-59F0-E741-AA5E-E6D0E4942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355" y="365125"/>
            <a:ext cx="4632445" cy="31912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58BFA8-F24A-F745-9BDE-75DA3A0BC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0613" y="3691302"/>
            <a:ext cx="4533928" cy="301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11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EAF0F2-2F16-EB4D-82D2-FAC027825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655D2E-6DD6-654C-A952-460D5C4FD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23900"/>
            <a:ext cx="10515600" cy="5453063"/>
          </a:xfrm>
        </p:spPr>
        <p:txBody>
          <a:bodyPr/>
          <a:lstStyle/>
          <a:p>
            <a:r>
              <a:rPr lang="fr-FR" b="1" dirty="0">
                <a:solidFill>
                  <a:srgbClr val="0070C0"/>
                </a:solidFill>
              </a:rPr>
              <a:t>Quelques constats d’ordre général:</a:t>
            </a:r>
          </a:p>
          <a:p>
            <a:pPr marL="0" indent="0">
              <a:buNone/>
            </a:pPr>
            <a:endParaRPr lang="fr-FR" b="1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Importance de l’inclusion des acteurs et des valeurs dans les normes et dans le fonctionnement</a:t>
            </a:r>
          </a:p>
          <a:p>
            <a:r>
              <a:rPr lang="fr-FR" dirty="0">
                <a:solidFill>
                  <a:srgbClr val="0070C0"/>
                </a:solidFill>
              </a:rPr>
              <a:t>Nécessité de réglementations à la hauteur des enjeux</a:t>
            </a:r>
          </a:p>
          <a:p>
            <a:pPr marL="0" indent="0">
              <a:buNone/>
            </a:pPr>
            <a:endParaRPr lang="fr-FR" dirty="0">
              <a:solidFill>
                <a:srgbClr val="0070C0"/>
              </a:solidFill>
            </a:endParaRPr>
          </a:p>
          <a:p>
            <a:endParaRPr lang="fr-FR" dirty="0">
              <a:solidFill>
                <a:srgbClr val="0070C0"/>
              </a:solidFill>
            </a:endParaRPr>
          </a:p>
          <a:p>
            <a:endParaRPr lang="fr-FR" dirty="0">
              <a:solidFill>
                <a:srgbClr val="0070C0"/>
              </a:solidFill>
            </a:endParaRP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85558D1-934C-864F-8DD5-6893AA888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07" y="3194907"/>
            <a:ext cx="5771394" cy="350248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091943C-7D5E-8648-B771-490DF264C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3910" y="2146033"/>
            <a:ext cx="3318090" cy="455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78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B7A1A0-6934-8947-820E-969F98363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fr-FR" baseline="30000" dirty="0">
                <a:solidFill>
                  <a:srgbClr val="0685FF"/>
                </a:solidFill>
              </a:rPr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65E273-753E-A04F-A5DA-BBAC2058E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8000"/>
            <a:ext cx="10515600" cy="5668963"/>
          </a:xfrm>
        </p:spPr>
        <p:txBody>
          <a:bodyPr/>
          <a:lstStyle/>
          <a:p>
            <a:r>
              <a:rPr lang="fr-FR" dirty="0">
                <a:solidFill>
                  <a:srgbClr val="0685FF"/>
                </a:solidFill>
                <a:latin typeface="Garamond" panose="02020404030301010803" pitchFamily="18" charset="0"/>
              </a:rPr>
              <a:t>Très grande aire marine protégée, près de 1,3 millions de km</a:t>
            </a:r>
            <a:r>
              <a:rPr lang="fr-FR" baseline="30000" dirty="0">
                <a:solidFill>
                  <a:srgbClr val="0685FF"/>
                </a:solidFill>
                <a:latin typeface="Garamond" panose="02020404030301010803" pitchFamily="18" charset="0"/>
              </a:rPr>
              <a:t>2</a:t>
            </a:r>
            <a:endParaRPr lang="fr-FR" dirty="0">
              <a:latin typeface="Garamond" panose="02020404030301010803" pitchFamily="18" charset="0"/>
            </a:endParaRPr>
          </a:p>
        </p:txBody>
      </p:sp>
      <p:pic>
        <p:nvPicPr>
          <p:cNvPr id="4" name="Espace réservé du contenu 5">
            <a:extLst>
              <a:ext uri="{FF2B5EF4-FFF2-40B4-BE49-F238E27FC236}">
                <a16:creationId xmlns:a16="http://schemas.microsoft.com/office/drawing/2014/main" id="{1D7BF03A-F11E-E443-B6EA-03DEEA4E8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35124" y="1248936"/>
            <a:ext cx="6956876" cy="492802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95ECBD7-5D27-CB42-A6EF-F7F09A426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236" y="1096169"/>
            <a:ext cx="2967664" cy="208289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CBB4EA0-EFAF-E84A-B6AD-07FD9ABCB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357563"/>
            <a:ext cx="4204220" cy="326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25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688AC6-C052-4F4C-B23B-AF450DF67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fr-FR" sz="2800" dirty="0">
              <a:latin typeface="Garamond" panose="02020404030301010803" pitchFamily="18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5E5DBF-4A2E-A34D-9313-420DD77DC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65124"/>
            <a:ext cx="7404100" cy="6619875"/>
          </a:xfrm>
        </p:spPr>
        <p:txBody>
          <a:bodyPr>
            <a:normAutofit fontScale="77500" lnSpcReduction="20000"/>
          </a:bodyPr>
          <a:lstStyle/>
          <a:p>
            <a:r>
              <a:rPr lang="fr-FR" dirty="0">
                <a:solidFill>
                  <a:srgbClr val="0070C0"/>
                </a:solidFill>
                <a:latin typeface="Garamond" panose="02020404030301010803" pitchFamily="18" charset="0"/>
              </a:rPr>
              <a:t>Chronologie</a:t>
            </a:r>
          </a:p>
          <a:p>
            <a:pPr marL="0" indent="0">
              <a:buNone/>
            </a:pPr>
            <a:endParaRPr lang="fr-FR" sz="1800" dirty="0">
              <a:effectLst/>
              <a:latin typeface="Marianne"/>
            </a:endParaRPr>
          </a:p>
          <a:p>
            <a:pPr marL="0" indent="0">
              <a:buNone/>
            </a:pPr>
            <a:r>
              <a:rPr lang="fr-FR" sz="1800" i="1" dirty="0">
                <a:effectLst/>
                <a:latin typeface="Marianne"/>
              </a:rPr>
              <a:t>« Les aires marines </a:t>
            </a:r>
            <a:r>
              <a:rPr lang="fr-FR" sz="1800" i="1" dirty="0" err="1">
                <a:effectLst/>
                <a:latin typeface="Marianne"/>
              </a:rPr>
              <a:t>protégées</a:t>
            </a:r>
            <a:r>
              <a:rPr lang="fr-FR" sz="1800" i="1" dirty="0">
                <a:effectLst/>
                <a:latin typeface="Marianne"/>
              </a:rPr>
              <a:t> (AMP) sont des espaces </a:t>
            </a:r>
            <a:r>
              <a:rPr lang="fr-FR" sz="1800" i="1" dirty="0" err="1">
                <a:effectLst/>
                <a:latin typeface="Marianne"/>
              </a:rPr>
              <a:t>délimités</a:t>
            </a:r>
            <a:r>
              <a:rPr lang="fr-FR" sz="1800" i="1" dirty="0">
                <a:effectLst/>
                <a:latin typeface="Marianne"/>
              </a:rPr>
              <a:t> en mer qui </a:t>
            </a:r>
            <a:r>
              <a:rPr lang="fr-FR" sz="1800" i="1" dirty="0" err="1">
                <a:effectLst/>
                <a:latin typeface="Marianne"/>
              </a:rPr>
              <a:t>répondent</a:t>
            </a:r>
            <a:r>
              <a:rPr lang="fr-FR" sz="1800" i="1" dirty="0">
                <a:effectLst/>
                <a:latin typeface="Marianne"/>
              </a:rPr>
              <a:t> à des objectifs de protection de la </a:t>
            </a:r>
            <a:r>
              <a:rPr lang="fr-FR" sz="1800" i="1" dirty="0" err="1">
                <a:effectLst/>
                <a:latin typeface="Marianne"/>
              </a:rPr>
              <a:t>biodiversite</a:t>
            </a:r>
            <a:r>
              <a:rPr lang="fr-FR" sz="1800" i="1" dirty="0">
                <a:effectLst/>
                <a:latin typeface="Marianne"/>
              </a:rPr>
              <a:t>́ marine et qui favorisent la gestion durable des </a:t>
            </a:r>
            <a:r>
              <a:rPr lang="fr-FR" sz="1800" i="1" dirty="0" err="1">
                <a:effectLst/>
                <a:latin typeface="Marianne"/>
              </a:rPr>
              <a:t>activités</a:t>
            </a:r>
            <a:r>
              <a:rPr lang="fr-FR" sz="1800" i="1" dirty="0">
                <a:effectLst/>
                <a:latin typeface="Marianne"/>
              </a:rPr>
              <a:t> maritimes » (IUCN) </a:t>
            </a:r>
            <a:endParaRPr lang="fr-FR" i="1" dirty="0"/>
          </a:p>
          <a:p>
            <a:pPr marL="0" indent="0">
              <a:buNone/>
            </a:pPr>
            <a:endParaRPr lang="fr-FR" dirty="0">
              <a:solidFill>
                <a:srgbClr val="0070C0"/>
              </a:solidFill>
              <a:latin typeface="Garamond" panose="02020404030301010803" pitchFamily="18" charset="0"/>
            </a:endParaRPr>
          </a:p>
          <a:p>
            <a:endParaRPr lang="fr-FR" dirty="0">
              <a:solidFill>
                <a:srgbClr val="0070C0"/>
              </a:solidFill>
              <a:latin typeface="Garamond" panose="02020404030301010803" pitchFamily="18" charset="0"/>
            </a:endParaRPr>
          </a:p>
          <a:p>
            <a:pPr fontAlgn="base"/>
            <a:r>
              <a:rPr lang="fr-FR" b="1" dirty="0">
                <a:solidFill>
                  <a:srgbClr val="0685FF"/>
                </a:solidFill>
                <a:latin typeface="Garamond" panose="02020404030301010803" pitchFamily="18" charset="0"/>
              </a:rPr>
              <a:t>2008</a:t>
            </a:r>
            <a:r>
              <a:rPr lang="fr-FR" dirty="0">
                <a:solidFill>
                  <a:srgbClr val="0685FF"/>
                </a:solidFill>
                <a:latin typeface="Garamond" panose="02020404030301010803" pitchFamily="18" charset="0"/>
              </a:rPr>
              <a:t> : six sites calédoniens sont inscrits au patrimoine mondial de l'Unesco. Plus de 15 700 km</a:t>
            </a:r>
            <a:r>
              <a:rPr lang="fr-FR" baseline="30000" dirty="0">
                <a:solidFill>
                  <a:srgbClr val="0685FF"/>
                </a:solidFill>
                <a:latin typeface="Garamond" panose="02020404030301010803" pitchFamily="18" charset="0"/>
              </a:rPr>
              <a:t>2</a:t>
            </a:r>
            <a:r>
              <a:rPr lang="fr-FR" dirty="0">
                <a:solidFill>
                  <a:srgbClr val="0685FF"/>
                </a:solidFill>
                <a:latin typeface="Garamond" panose="02020404030301010803" pitchFamily="18" charset="0"/>
              </a:rPr>
              <a:t> font l'objet d'une protection particulière.</a:t>
            </a:r>
          </a:p>
          <a:p>
            <a:pPr fontAlgn="base"/>
            <a:r>
              <a:rPr lang="fr-FR" b="1" dirty="0">
                <a:solidFill>
                  <a:srgbClr val="0685FF"/>
                </a:solidFill>
                <a:latin typeface="Garamond" panose="02020404030301010803" pitchFamily="18" charset="0"/>
              </a:rPr>
              <a:t>2012</a:t>
            </a:r>
            <a:r>
              <a:rPr lang="fr-FR" dirty="0">
                <a:solidFill>
                  <a:srgbClr val="0685FF"/>
                </a:solidFill>
                <a:latin typeface="Garamond" panose="02020404030301010803" pitchFamily="18" charset="0"/>
              </a:rPr>
              <a:t> : le 4 septembre, la Nouvelle-Calédonie annonce au Forum des îles du Pacifique (FIP) son intention de se doter d'un parc naturel couvrant son espace maritime.</a:t>
            </a:r>
          </a:p>
          <a:p>
            <a:pPr fontAlgn="base"/>
            <a:r>
              <a:rPr lang="fr-FR" b="1" dirty="0">
                <a:solidFill>
                  <a:srgbClr val="0685FF"/>
                </a:solidFill>
                <a:latin typeface="Garamond" panose="02020404030301010803" pitchFamily="18" charset="0"/>
              </a:rPr>
              <a:t>2014</a:t>
            </a:r>
            <a:r>
              <a:rPr lang="fr-FR" dirty="0">
                <a:solidFill>
                  <a:srgbClr val="0685FF"/>
                </a:solidFill>
                <a:latin typeface="Garamond" panose="02020404030301010803" pitchFamily="18" charset="0"/>
              </a:rPr>
              <a:t> : création du parc naturel de la mer de Corail, le 23 avril.</a:t>
            </a:r>
          </a:p>
          <a:p>
            <a:pPr fontAlgn="base"/>
            <a:r>
              <a:rPr lang="fr-FR" b="1" dirty="0">
                <a:solidFill>
                  <a:srgbClr val="0685FF"/>
                </a:solidFill>
                <a:latin typeface="Garamond" panose="02020404030301010803" pitchFamily="18" charset="0"/>
              </a:rPr>
              <a:t>2015</a:t>
            </a:r>
            <a:r>
              <a:rPr lang="fr-FR" dirty="0">
                <a:solidFill>
                  <a:srgbClr val="0685FF"/>
                </a:solidFill>
                <a:latin typeface="Garamond" panose="02020404030301010803" pitchFamily="18" charset="0"/>
              </a:rPr>
              <a:t> : mise en place d'un comité de gestion.</a:t>
            </a:r>
          </a:p>
          <a:p>
            <a:pPr fontAlgn="base"/>
            <a:r>
              <a:rPr lang="fr-FR" b="1" dirty="0">
                <a:solidFill>
                  <a:srgbClr val="0685FF"/>
                </a:solidFill>
                <a:latin typeface="Garamond" panose="02020404030301010803" pitchFamily="18" charset="0"/>
              </a:rPr>
              <a:t>2018</a:t>
            </a:r>
            <a:r>
              <a:rPr lang="fr-FR" dirty="0">
                <a:solidFill>
                  <a:srgbClr val="0685FF"/>
                </a:solidFill>
                <a:latin typeface="Garamond" panose="02020404030301010803" pitchFamily="18" charset="0"/>
              </a:rPr>
              <a:t> : Création du comité scientifique +</a:t>
            </a:r>
          </a:p>
          <a:p>
            <a:pPr fontAlgn="base"/>
            <a:r>
              <a:rPr lang="fr-FR" dirty="0">
                <a:solidFill>
                  <a:srgbClr val="0685FF"/>
                </a:solidFill>
                <a:latin typeface="Garamond" panose="02020404030301010803" pitchFamily="18" charset="0"/>
              </a:rPr>
              <a:t>le gouvernement de la Nouvelle-Calédonie classe les récifs coralliens en réserves naturelles et intégrales</a:t>
            </a:r>
          </a:p>
          <a:p>
            <a:pPr fontAlgn="base"/>
            <a:r>
              <a:rPr lang="fr-FR" b="1" dirty="0">
                <a:solidFill>
                  <a:srgbClr val="0685FF"/>
                </a:solidFill>
                <a:latin typeface="Garamond" panose="02020404030301010803" pitchFamily="18" charset="0"/>
              </a:rPr>
              <a:t>2022</a:t>
            </a:r>
            <a:r>
              <a:rPr lang="fr-FR" dirty="0">
                <a:solidFill>
                  <a:srgbClr val="0685FF"/>
                </a:solidFill>
                <a:latin typeface="Garamond" panose="02020404030301010803" pitchFamily="18" charset="0"/>
              </a:rPr>
              <a:t> : le 12 janvier, le Congrès adopte la loi de pays n°2022-1 relative à la protection des aires marines de Nouvelle-Calédonie et sa délibération d'application.</a:t>
            </a:r>
          </a:p>
          <a:p>
            <a:pPr fontAlgn="base"/>
            <a:r>
              <a:rPr lang="fr-FR" dirty="0">
                <a:solidFill>
                  <a:srgbClr val="0685FF"/>
                </a:solidFill>
                <a:latin typeface="Garamond" panose="02020404030301010803" pitchFamily="18" charset="0"/>
              </a:rPr>
              <a:t>+élargissement des réserves</a:t>
            </a:r>
          </a:p>
          <a:p>
            <a:pPr marL="0" indent="0">
              <a:buNone/>
            </a:pPr>
            <a:endParaRPr lang="fr-FR" dirty="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Image 5">
            <a:extLst>
              <a:ext uri="{FF2B5EF4-FFF2-40B4-BE49-F238E27FC236}">
                <a16:creationId xmlns:a16="http://schemas.microsoft.com/office/drawing/2014/main" id="{9EBADA4B-1AA5-9147-AEC6-2531B5830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899" y="804653"/>
            <a:ext cx="4381500" cy="245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Média en ligne 5" descr="Un joyau au cœur du Pacifique">
            <a:hlinkClick r:id="" action="ppaction://media"/>
            <a:extLst>
              <a:ext uri="{FF2B5EF4-FFF2-40B4-BE49-F238E27FC236}">
                <a16:creationId xmlns:a16="http://schemas.microsoft.com/office/drawing/2014/main" id="{D33F356C-BCE0-D048-A66C-34A993CCBEC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420713" y="3801849"/>
            <a:ext cx="4532480" cy="256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59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6C5251-5ACB-E64B-B7B8-B0CA63400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3C152C7-1BAD-CA48-B5F6-D617EC556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1400"/>
            <a:ext cx="5359400" cy="2959099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fr-FR" dirty="0">
                <a:solidFill>
                  <a:srgbClr val="2E29A0"/>
                </a:solidFill>
                <a:latin typeface="Garamond" panose="02020404030301010803" pitchFamily="18" charset="0"/>
              </a:rPr>
              <a:t>Une biodiversité exceptionnelle</a:t>
            </a:r>
          </a:p>
          <a:p>
            <a:pPr algn="just"/>
            <a:r>
              <a:rPr lang="fr-FR" dirty="0">
                <a:solidFill>
                  <a:srgbClr val="0685FF"/>
                </a:solidFill>
                <a:latin typeface="Garamond" panose="02020404030301010803" pitchFamily="18" charset="0"/>
              </a:rPr>
              <a:t>°Quatre grands écosystèmes se retrouvent dans le parc naturel : profond, pélagique, corallien et insulaire</a:t>
            </a:r>
          </a:p>
          <a:p>
            <a:pPr algn="just"/>
            <a:r>
              <a:rPr lang="fr-FR" dirty="0">
                <a:solidFill>
                  <a:srgbClr val="0685FF"/>
                </a:solidFill>
                <a:latin typeface="Garamond" panose="02020404030301010803" pitchFamily="18" charset="0"/>
              </a:rPr>
              <a:t>Le parc recense 2 000 espèces de poissons</a:t>
            </a:r>
          </a:p>
          <a:p>
            <a:r>
              <a:rPr lang="fr-FR" dirty="0">
                <a:solidFill>
                  <a:srgbClr val="0685FF"/>
                </a:solidFill>
                <a:latin typeface="Garamond" panose="02020404030301010803" pitchFamily="18" charset="0"/>
              </a:rPr>
              <a:t>25 espèces de mammifères marins, 48 de requins, 19 d’oiseaux nicheurs, et cinq des sept espèces de tortues marines.</a:t>
            </a:r>
          </a:p>
          <a:p>
            <a:r>
              <a:rPr lang="fr-FR" dirty="0">
                <a:solidFill>
                  <a:srgbClr val="0685FF"/>
                </a:solidFill>
                <a:latin typeface="Garamond" panose="02020404030301010803" pitchFamily="18" charset="0"/>
              </a:rPr>
              <a:t>Un tiers des récifs </a:t>
            </a:r>
            <a:r>
              <a:rPr lang="fr-FR" dirty="0" err="1">
                <a:solidFill>
                  <a:srgbClr val="0685FF"/>
                </a:solidFill>
                <a:latin typeface="Garamond" panose="02020404030301010803" pitchFamily="18" charset="0"/>
              </a:rPr>
              <a:t>pristines</a:t>
            </a:r>
            <a:r>
              <a:rPr lang="fr-FR" dirty="0">
                <a:solidFill>
                  <a:srgbClr val="0685FF"/>
                </a:solidFill>
                <a:latin typeface="Garamond" panose="02020404030301010803" pitchFamily="18" charset="0"/>
              </a:rPr>
              <a:t> de la planète</a:t>
            </a: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8D9A4F9-2EBD-2B4C-A6A9-AA78BC577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00" y="214787"/>
            <a:ext cx="3356517" cy="1888401"/>
          </a:xfrm>
          <a:prstGeom prst="rect">
            <a:avLst/>
          </a:prstGeom>
        </p:spPr>
      </p:pic>
      <p:pic>
        <p:nvPicPr>
          <p:cNvPr id="5" name="Image 3">
            <a:extLst>
              <a:ext uri="{FF2B5EF4-FFF2-40B4-BE49-F238E27FC236}">
                <a16:creationId xmlns:a16="http://schemas.microsoft.com/office/drawing/2014/main" id="{6CCD9797-AC5A-CF44-BBEF-AD84A3831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717" y="210219"/>
            <a:ext cx="2654300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431AD0D-DA24-484E-A421-8FCB95EBFE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209" y="1208756"/>
            <a:ext cx="5172791" cy="349172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D5ACA0C-4B54-9F45-A59D-BDECC7660D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613" b="50000"/>
          <a:stretch/>
        </p:blipFill>
        <p:spPr>
          <a:xfrm>
            <a:off x="6007100" y="4843618"/>
            <a:ext cx="6000750" cy="19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57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7B8567-6BC0-F54A-AA0F-AF619C449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1A0624-CCDE-6142-9D84-355DF9444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47999"/>
            <a:ext cx="4813300" cy="2387601"/>
          </a:xfrm>
        </p:spPr>
        <p:txBody>
          <a:bodyPr>
            <a:normAutofit fontScale="85000" lnSpcReduction="10000"/>
          </a:bodyPr>
          <a:lstStyle/>
          <a:p>
            <a:r>
              <a:rPr lang="fr-FR" dirty="0">
                <a:solidFill>
                  <a:srgbClr val="2E29A0"/>
                </a:solidFill>
                <a:latin typeface="Garamond" panose="02020404030301010803" pitchFamily="18" charset="0"/>
              </a:rPr>
              <a:t>Ainsi qu’un héritage culturel unique</a:t>
            </a:r>
            <a:endParaRPr lang="fr-FR" dirty="0">
              <a:latin typeface="Garamond" panose="02020404030301010803" pitchFamily="18" charset="0"/>
            </a:endParaRPr>
          </a:p>
          <a:p>
            <a:endParaRPr lang="fr-FR" dirty="0">
              <a:latin typeface="Garamond" panose="02020404030301010803" pitchFamily="18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fr-FR" sz="2800" dirty="0">
                <a:solidFill>
                  <a:srgbClr val="0685FF"/>
                </a:solidFill>
                <a:latin typeface="Garamond" panose="02020404030301010803" pitchFamily="18" charset="0"/>
              </a:rPr>
              <a:t>° </a:t>
            </a:r>
            <a:r>
              <a:rPr lang="fr-FR" dirty="0">
                <a:solidFill>
                  <a:srgbClr val="0685FF"/>
                </a:solidFill>
                <a:latin typeface="Garamond" panose="02020404030301010803" pitchFamily="18" charset="0"/>
              </a:rPr>
              <a:t>La mer , héritage naturel dans la culture Kanak</a:t>
            </a:r>
            <a:endParaRPr lang="fr-FR" sz="2800" dirty="0">
              <a:solidFill>
                <a:srgbClr val="0685FF"/>
              </a:solidFill>
              <a:latin typeface="Garamond" panose="02020404030301010803" pitchFamily="18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fr-FR" sz="2800" dirty="0">
                <a:solidFill>
                  <a:srgbClr val="0685FF"/>
                </a:solidFill>
                <a:latin typeface="Garamond" panose="02020404030301010803" pitchFamily="18" charset="0"/>
              </a:rPr>
              <a:t>° Témoignages historiques des activités humaines en mer</a:t>
            </a:r>
            <a:endParaRPr lang="fr-FR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10">
            <a:extLst>
              <a:ext uri="{FF2B5EF4-FFF2-40B4-BE49-F238E27FC236}">
                <a16:creationId xmlns:a16="http://schemas.microsoft.com/office/drawing/2014/main" id="{0F7FC58B-900E-5C47-BFB2-DF9E70728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" t="13228" b="14077"/>
          <a:stretch/>
        </p:blipFill>
        <p:spPr bwMode="auto">
          <a:xfrm>
            <a:off x="6096001" y="118820"/>
            <a:ext cx="5879790" cy="323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8">
            <a:extLst>
              <a:ext uri="{FF2B5EF4-FFF2-40B4-BE49-F238E27FC236}">
                <a16:creationId xmlns:a16="http://schemas.microsoft.com/office/drawing/2014/main" id="{97754D3D-63CD-0448-BE1F-F9678B3E0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667" y="365125"/>
            <a:ext cx="4473575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7FAB90B-956F-B749-84A6-4BE841419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560258"/>
            <a:ext cx="2671492" cy="204190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D3BB659-29A2-0548-B6A1-7728B2B9CB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774" y="3560258"/>
            <a:ext cx="2752242" cy="206418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CE4A1BF-7E26-DC40-9E6B-CEE1FB528495}"/>
              </a:ext>
            </a:extLst>
          </p:cNvPr>
          <p:cNvSpPr txBox="1"/>
          <p:nvPr/>
        </p:nvSpPr>
        <p:spPr>
          <a:xfrm>
            <a:off x="5546243" y="5643383"/>
            <a:ext cx="2671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haches/herminettes en bénitier fossile</a:t>
            </a:r>
          </a:p>
          <a:p>
            <a:r>
              <a:rPr lang="fr-FR" sz="1200" i="1" dirty="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  <a:r>
              <a:rPr lang="fr-FR" sz="1200" i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er</a:t>
            </a:r>
            <a:r>
              <a:rPr lang="fr-FR" sz="1200" i="1" dirty="0">
                <a:solidFill>
                  <a:srgbClr val="000000"/>
                </a:solidFill>
                <a:latin typeface="arial" panose="020B0604020202020204" pitchFamily="34" charset="0"/>
              </a:rPr>
              <a:t> millénaire après J.-C.</a:t>
            </a:r>
          </a:p>
          <a:p>
            <a:r>
              <a:rPr lang="fr-FR" sz="1200" i="1" dirty="0">
                <a:solidFill>
                  <a:srgbClr val="000000"/>
                </a:solidFill>
                <a:latin typeface="arial" panose="020B0604020202020204" pitchFamily="34" charset="0"/>
              </a:rPr>
              <a:t>@Ch. Sand</a:t>
            </a:r>
            <a:endParaRPr lang="fr-FR" sz="1200" i="1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0B7C73B-91D5-2548-9153-0614BD50F722}"/>
              </a:ext>
            </a:extLst>
          </p:cNvPr>
          <p:cNvSpPr txBox="1"/>
          <p:nvPr/>
        </p:nvSpPr>
        <p:spPr>
          <a:xfrm>
            <a:off x="8635845" y="5643383"/>
            <a:ext cx="41021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abri sous roche de la côte nord-est de Walpole</a:t>
            </a:r>
          </a:p>
          <a:p>
            <a:r>
              <a:rPr lang="fr-FR" sz="1200" i="1" dirty="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  <a:r>
              <a:rPr lang="fr-FR" sz="1200" i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er</a:t>
            </a:r>
            <a:r>
              <a:rPr lang="fr-FR" sz="1200" i="1" dirty="0">
                <a:solidFill>
                  <a:srgbClr val="000000"/>
                </a:solidFill>
                <a:latin typeface="arial" panose="020B0604020202020204" pitchFamily="34" charset="0"/>
              </a:rPr>
              <a:t> millénaire après J.-C.</a:t>
            </a:r>
          </a:p>
          <a:p>
            <a:r>
              <a:rPr lang="fr-FR" sz="1200" i="1" dirty="0">
                <a:solidFill>
                  <a:srgbClr val="000000"/>
                </a:solidFill>
                <a:latin typeface="arial" panose="020B0604020202020204" pitchFamily="34" charset="0"/>
              </a:rPr>
              <a:t>@Ch. Sand</a:t>
            </a:r>
            <a:endParaRPr lang="fr-FR" sz="1200" i="1" dirty="0"/>
          </a:p>
        </p:txBody>
      </p:sp>
    </p:spTree>
    <p:extLst>
      <p:ext uri="{BB962C8B-B14F-4D97-AF65-F5344CB8AC3E}">
        <p14:creationId xmlns:p14="http://schemas.microsoft.com/office/powerpoint/2010/main" val="1499086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FB981F-18B3-D845-BAFD-DD37F22CA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677804-A0B1-4F40-BF9A-63DCF3A65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4813300" cy="5811838"/>
          </a:xfrm>
        </p:spPr>
        <p:txBody>
          <a:bodyPr>
            <a:normAutofit lnSpcReduction="10000"/>
          </a:bodyPr>
          <a:lstStyle/>
          <a:p>
            <a:r>
              <a:rPr lang="fr-FR" dirty="0">
                <a:solidFill>
                  <a:srgbClr val="2E29FF"/>
                </a:solidFill>
                <a:latin typeface="Garamond" panose="02020404030301010803" pitchFamily="18" charset="0"/>
              </a:rPr>
              <a:t>Fonctionnement/Gouvernance</a:t>
            </a:r>
          </a:p>
          <a:p>
            <a:endParaRPr lang="fr-FR" dirty="0">
              <a:solidFill>
                <a:srgbClr val="2E29FF"/>
              </a:solidFill>
              <a:latin typeface="Garamond" panose="02020404030301010803" pitchFamily="18" charset="0"/>
            </a:endParaRPr>
          </a:p>
          <a:p>
            <a:endParaRPr lang="fr-FR" dirty="0">
              <a:solidFill>
                <a:srgbClr val="2E29FF"/>
              </a:solidFill>
              <a:latin typeface="Garamond" panose="02020404030301010803" pitchFamily="18" charset="0"/>
            </a:endParaRPr>
          </a:p>
          <a:p>
            <a:r>
              <a:rPr lang="fr-FR" dirty="0">
                <a:solidFill>
                  <a:srgbClr val="0685FF"/>
                </a:solidFill>
                <a:latin typeface="Garamond" panose="02020404030301010803" pitchFamily="18" charset="0"/>
              </a:rPr>
              <a:t>°Coprésidence</a:t>
            </a:r>
          </a:p>
          <a:p>
            <a:r>
              <a:rPr lang="fr-FR" dirty="0">
                <a:solidFill>
                  <a:srgbClr val="0685FF"/>
                </a:solidFill>
                <a:latin typeface="Garamond" panose="02020404030301010803" pitchFamily="18" charset="0"/>
              </a:rPr>
              <a:t>°Comité de gestion- 4 collèges: institutions, société civile, professionnels et représentants coutumiers</a:t>
            </a:r>
          </a:p>
          <a:p>
            <a:r>
              <a:rPr lang="fr-FR" dirty="0">
                <a:solidFill>
                  <a:srgbClr val="0685FF"/>
                </a:solidFill>
                <a:latin typeface="Garamond" panose="02020404030301010803" pitchFamily="18" charset="0"/>
              </a:rPr>
              <a:t>°Comité scientifique – 13 membres actuellement</a:t>
            </a:r>
          </a:p>
          <a:p>
            <a:endParaRPr lang="fr-FR" dirty="0">
              <a:solidFill>
                <a:srgbClr val="0685FF"/>
              </a:solidFill>
              <a:latin typeface="Garamond" panose="02020404030301010803" pitchFamily="18" charset="0"/>
            </a:endParaRPr>
          </a:p>
          <a:p>
            <a:r>
              <a:rPr lang="fr-FR" dirty="0">
                <a:solidFill>
                  <a:srgbClr val="0685FF"/>
                </a:solidFill>
                <a:latin typeface="Garamond" panose="02020404030301010803" pitchFamily="18" charset="0"/>
              </a:rPr>
              <a:t>Protection-connaissance-gestion</a:t>
            </a:r>
          </a:p>
          <a:p>
            <a:endParaRPr lang="fr-FR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07C0436-F948-CF46-B6A5-FBA43C80F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03400"/>
            <a:ext cx="5524500" cy="368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708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B19101-1F86-8940-8B61-6D9271E55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59DC11-DCA8-7C4F-89B0-19B65CEF1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6"/>
            <a:ext cx="10515600" cy="5811838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  <a:latin typeface="Garamond" panose="02020404030301010803" pitchFamily="18" charset="0"/>
              </a:rPr>
              <a:t>Quelle protection?</a:t>
            </a:r>
          </a:p>
          <a:p>
            <a:pPr marL="0" indent="0">
              <a:buNone/>
            </a:pP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010FB33-8869-E745-A70B-383ABEC97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90" y="1312910"/>
            <a:ext cx="6187410" cy="554509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E8A695B-4756-BD40-A636-41AD99DAF2F6}"/>
              </a:ext>
            </a:extLst>
          </p:cNvPr>
          <p:cNvSpPr txBox="1"/>
          <p:nvPr/>
        </p:nvSpPr>
        <p:spPr>
          <a:xfrm>
            <a:off x="6337300" y="2315306"/>
            <a:ext cx="6096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b="0" i="0" u="none" strike="noStrike" dirty="0">
              <a:solidFill>
                <a:srgbClr val="337AB7"/>
              </a:solidFill>
              <a:effectLst/>
              <a:latin typeface="Helvetica Neue" panose="02000503000000020004" pitchFamily="2" charset="0"/>
              <a:hlinkClick r:id="rId4" tooltip="Arrêté n°2955-GNC du 18 octobre 2023 -Extension des réserves naturelles et intégrales - 10 %"/>
            </a:endParaRPr>
          </a:p>
          <a:p>
            <a:endParaRPr lang="fr-FR" dirty="0">
              <a:solidFill>
                <a:srgbClr val="337AB7"/>
              </a:solidFill>
              <a:latin typeface="Helvetica Neue" panose="02000503000000020004" pitchFamily="2" charset="0"/>
              <a:hlinkClick r:id="rId4" tooltip="Arrêté n°2955-GNC du 18 octobre 2023 -Extension des réserves naturelles et intégrales - 10 %"/>
            </a:endParaRPr>
          </a:p>
          <a:p>
            <a:endParaRPr lang="fr-FR" b="0" i="0" u="none" strike="noStrike" dirty="0">
              <a:solidFill>
                <a:srgbClr val="337AB7"/>
              </a:solidFill>
              <a:effectLst/>
              <a:latin typeface="Helvetica Neue" panose="02000503000000020004" pitchFamily="2" charset="0"/>
              <a:hlinkClick r:id="rId4" tooltip="Arrêté n°2955-GNC du 18 octobre 2023 -Extension des réserves naturelles et intégrales - 10 %"/>
            </a:endParaRPr>
          </a:p>
          <a:p>
            <a:endParaRPr lang="fr-FR" dirty="0">
              <a:solidFill>
                <a:srgbClr val="337AB7"/>
              </a:solidFill>
              <a:latin typeface="Helvetica Neue" panose="02000503000000020004" pitchFamily="2" charset="0"/>
              <a:hlinkClick r:id="rId4" tooltip="Arrêté n°2955-GNC du 18 octobre 2023 -Extension des réserves naturelles et intégrales - 10 %"/>
            </a:endParaRPr>
          </a:p>
          <a:p>
            <a:r>
              <a:rPr lang="fr-FR" sz="1400" b="0" i="0" u="none" strike="noStrike" dirty="0">
                <a:solidFill>
                  <a:srgbClr val="337AB7"/>
                </a:solidFill>
                <a:effectLst/>
                <a:latin typeface="Helvetica Neue" panose="02000503000000020004" pitchFamily="2" charset="0"/>
                <a:hlinkClick r:id="rId4" tooltip="Arrêté n°2955-GNC du 18 octobre 2023 -Extension des réserves naturelles et intégrales - 10 %"/>
              </a:rPr>
              <a:t>+Arrêté n°2955-GNC du 18 octobre 2023 -Extension des réserves naturelles et intégrales - 10 %</a:t>
            </a:r>
            <a:r>
              <a:rPr lang="fr-FR" sz="1400" b="0" i="0" u="none" strike="noStrike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 </a:t>
            </a:r>
            <a:endParaRPr lang="fr-FR" sz="14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A0622C8-0C86-354C-B012-17F887C2C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911" y="4307777"/>
            <a:ext cx="2905790" cy="217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C793CD4-16C2-4345-8A2A-41476E2249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8899" y="1621632"/>
            <a:ext cx="4770929" cy="69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67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BF8802-0681-8047-B2E3-6E7C43881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7E7CB87D-1E52-CA4B-8FFA-AF299CAB5D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670" y="165565"/>
            <a:ext cx="8950237" cy="436879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C9EA204-3796-3C4B-8ABF-C0788322D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5190" y="3429000"/>
            <a:ext cx="4346810" cy="330629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7ED78A6-3E95-8949-B07B-2006ABC350A1}"/>
              </a:ext>
            </a:extLst>
          </p:cNvPr>
          <p:cNvSpPr txBox="1"/>
          <p:nvPr/>
        </p:nvSpPr>
        <p:spPr>
          <a:xfrm>
            <a:off x="838200" y="4896167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0" u="none" strike="noStrike" dirty="0">
                <a:solidFill>
                  <a:srgbClr val="2A2A2A"/>
                </a:solidFill>
                <a:effectLst/>
                <a:latin typeface="Oswald" panose="020F0502020204030204" pitchFamily="34" charset="0"/>
              </a:rPr>
              <a:t>Pike EP, </a:t>
            </a:r>
            <a:r>
              <a:rPr lang="fr-FR" b="0" i="0" u="none" strike="noStrike" dirty="0" err="1">
                <a:solidFill>
                  <a:srgbClr val="2A2A2A"/>
                </a:solidFill>
                <a:effectLst/>
                <a:latin typeface="Oswald" panose="020F0502020204030204" pitchFamily="34" charset="0"/>
              </a:rPr>
              <a:t>MacCarthy</a:t>
            </a:r>
            <a:r>
              <a:rPr lang="fr-FR" b="0" i="0" u="none" strike="noStrike" dirty="0">
                <a:solidFill>
                  <a:srgbClr val="2A2A2A"/>
                </a:solidFill>
                <a:effectLst/>
                <a:latin typeface="Oswald" panose="020F0502020204030204" pitchFamily="34" charset="0"/>
              </a:rPr>
              <a:t> JMC, </a:t>
            </a:r>
            <a:r>
              <a:rPr lang="fr-FR" b="0" i="0" u="none" strike="noStrike" dirty="0" err="1">
                <a:solidFill>
                  <a:srgbClr val="2A2A2A"/>
                </a:solidFill>
                <a:effectLst/>
                <a:latin typeface="Oswald" panose="020F0502020204030204" pitchFamily="34" charset="0"/>
              </a:rPr>
              <a:t>Hameed</a:t>
            </a:r>
            <a:r>
              <a:rPr lang="fr-FR" b="0" i="0" u="none" strike="noStrike" dirty="0">
                <a:solidFill>
                  <a:srgbClr val="2A2A2A"/>
                </a:solidFill>
                <a:effectLst/>
                <a:latin typeface="Oswald" panose="020F0502020204030204" pitchFamily="34" charset="0"/>
              </a:rPr>
              <a:t> SO, </a:t>
            </a:r>
            <a:r>
              <a:rPr lang="fr-FR" b="0" i="0" u="none" strike="noStrike" dirty="0" err="1">
                <a:solidFill>
                  <a:srgbClr val="2A2A2A"/>
                </a:solidFill>
                <a:effectLst/>
                <a:latin typeface="Oswald" panose="020F0502020204030204" pitchFamily="34" charset="0"/>
              </a:rPr>
              <a:t>Harasta</a:t>
            </a:r>
            <a:r>
              <a:rPr lang="fr-FR" b="0" i="0" u="none" strike="noStrike" dirty="0">
                <a:solidFill>
                  <a:srgbClr val="2A2A2A"/>
                </a:solidFill>
                <a:effectLst/>
                <a:latin typeface="Oswald" panose="020F0502020204030204" pitchFamily="34" charset="0"/>
              </a:rPr>
              <a:t> N, </a:t>
            </a:r>
            <a:r>
              <a:rPr lang="fr-FR" b="0" i="0" u="none" strike="noStrike" dirty="0" err="1">
                <a:solidFill>
                  <a:srgbClr val="2A2A2A"/>
                </a:solidFill>
                <a:effectLst/>
                <a:latin typeface="Oswald" panose="020F0502020204030204" pitchFamily="34" charset="0"/>
              </a:rPr>
              <a:t>Grorud</a:t>
            </a:r>
            <a:r>
              <a:rPr lang="fr-FR" b="0" i="0" u="none" strike="noStrike" dirty="0">
                <a:solidFill>
                  <a:srgbClr val="2A2A2A"/>
                </a:solidFill>
                <a:effectLst/>
                <a:latin typeface="Oswald" panose="020F0502020204030204" pitchFamily="34" charset="0"/>
              </a:rPr>
              <a:t>-Colvert K, Sullivan-</a:t>
            </a:r>
            <a:r>
              <a:rPr lang="fr-FR" b="0" i="0" u="none" strike="noStrike" dirty="0" err="1">
                <a:solidFill>
                  <a:srgbClr val="2A2A2A"/>
                </a:solidFill>
                <a:effectLst/>
                <a:latin typeface="Oswald" panose="020F0502020204030204" pitchFamily="34" charset="0"/>
              </a:rPr>
              <a:t>Stack</a:t>
            </a:r>
            <a:r>
              <a:rPr lang="fr-FR" b="0" i="0" u="none" strike="noStrike" dirty="0">
                <a:solidFill>
                  <a:srgbClr val="2A2A2A"/>
                </a:solidFill>
                <a:effectLst/>
                <a:latin typeface="Oswald" panose="020F0502020204030204" pitchFamily="34" charset="0"/>
              </a:rPr>
              <a:t> J, </a:t>
            </a:r>
            <a:r>
              <a:rPr lang="fr-FR" b="0" i="0" u="none" strike="noStrike" dirty="0" err="1">
                <a:solidFill>
                  <a:srgbClr val="2A2A2A"/>
                </a:solidFill>
                <a:effectLst/>
                <a:latin typeface="Oswald" panose="020F0502020204030204" pitchFamily="34" charset="0"/>
              </a:rPr>
              <a:t>Claudet</a:t>
            </a:r>
            <a:r>
              <a:rPr lang="fr-FR" b="0" i="0" u="none" strike="noStrike" dirty="0">
                <a:solidFill>
                  <a:srgbClr val="2A2A2A"/>
                </a:solidFill>
                <a:effectLst/>
                <a:latin typeface="Oswald" panose="020F0502020204030204" pitchFamily="34" charset="0"/>
              </a:rPr>
              <a:t> J, Horta e Costa B, Gonçalves EJ, </a:t>
            </a:r>
            <a:r>
              <a:rPr lang="fr-FR" b="0" i="0" u="none" strike="noStrike" dirty="0" err="1">
                <a:solidFill>
                  <a:srgbClr val="2A2A2A"/>
                </a:solidFill>
                <a:effectLst/>
                <a:latin typeface="Oswald" panose="020F0502020204030204" pitchFamily="34" charset="0"/>
              </a:rPr>
              <a:t>Villagomez</a:t>
            </a:r>
            <a:r>
              <a:rPr lang="fr-FR" b="0" i="0" u="none" strike="noStrike" dirty="0">
                <a:solidFill>
                  <a:srgbClr val="2A2A2A"/>
                </a:solidFill>
                <a:effectLst/>
                <a:latin typeface="Oswald" panose="020F0502020204030204" pitchFamily="34" charset="0"/>
              </a:rPr>
              <a:t> A, Morgan L (in </a:t>
            </a:r>
            <a:r>
              <a:rPr lang="fr-FR" b="0" i="0" u="none" strike="noStrike" dirty="0" err="1">
                <a:solidFill>
                  <a:srgbClr val="2A2A2A"/>
                </a:solidFill>
                <a:effectLst/>
                <a:latin typeface="Oswald" panose="020F0502020204030204" pitchFamily="34" charset="0"/>
              </a:rPr>
              <a:t>press</a:t>
            </a:r>
            <a:r>
              <a:rPr lang="fr-FR" b="0" i="0" u="none" strike="noStrike" dirty="0">
                <a:solidFill>
                  <a:srgbClr val="2A2A2A"/>
                </a:solidFill>
                <a:effectLst/>
                <a:latin typeface="Oswald" panose="020F0502020204030204" pitchFamily="34" charset="0"/>
              </a:rPr>
              <a:t>). </a:t>
            </a:r>
            <a:r>
              <a:rPr lang="fr-FR" b="0" i="0" u="none" strike="noStrike" dirty="0" err="1">
                <a:solidFill>
                  <a:srgbClr val="2A2A2A"/>
                </a:solidFill>
                <a:effectLst/>
                <a:latin typeface="Oswald" panose="020F0502020204030204" pitchFamily="34" charset="0"/>
              </a:rPr>
              <a:t>Ocean</a:t>
            </a:r>
            <a:r>
              <a:rPr lang="fr-FR" b="0" i="0" u="none" strike="noStrike" dirty="0">
                <a:solidFill>
                  <a:srgbClr val="2A2A2A"/>
                </a:solidFill>
                <a:effectLst/>
                <a:latin typeface="Oswald" panose="020F0502020204030204" pitchFamily="34" charset="0"/>
              </a:rPr>
              <a:t> protection </a:t>
            </a:r>
            <a:r>
              <a:rPr lang="fr-FR" b="0" i="0" u="none" strike="noStrike" dirty="0" err="1">
                <a:solidFill>
                  <a:srgbClr val="2A2A2A"/>
                </a:solidFill>
                <a:effectLst/>
                <a:latin typeface="Oswald" panose="020F0502020204030204" pitchFamily="34" charset="0"/>
              </a:rPr>
              <a:t>quality</a:t>
            </a:r>
            <a:r>
              <a:rPr lang="fr-FR" b="0" i="0" u="none" strike="noStrike" dirty="0">
                <a:solidFill>
                  <a:srgbClr val="2A2A2A"/>
                </a:solidFill>
                <a:effectLst/>
                <a:latin typeface="Oswald" panose="020F0502020204030204" pitchFamily="34" charset="0"/>
              </a:rPr>
              <a:t> </a:t>
            </a:r>
            <a:r>
              <a:rPr lang="fr-FR" b="0" i="0" u="none" strike="noStrike" dirty="0" err="1">
                <a:solidFill>
                  <a:srgbClr val="2A2A2A"/>
                </a:solidFill>
                <a:effectLst/>
                <a:latin typeface="Oswald" panose="020F0502020204030204" pitchFamily="34" charset="0"/>
              </a:rPr>
              <a:t>is</a:t>
            </a:r>
            <a:r>
              <a:rPr lang="fr-FR" b="0" i="0" u="none" strike="noStrike" dirty="0">
                <a:solidFill>
                  <a:srgbClr val="2A2A2A"/>
                </a:solidFill>
                <a:effectLst/>
                <a:latin typeface="Oswald" panose="020F0502020204030204" pitchFamily="34" charset="0"/>
              </a:rPr>
              <a:t> </a:t>
            </a:r>
            <a:r>
              <a:rPr lang="fr-FR" b="0" i="0" u="none" strike="noStrike" dirty="0" err="1">
                <a:solidFill>
                  <a:srgbClr val="2A2A2A"/>
                </a:solidFill>
                <a:effectLst/>
                <a:latin typeface="Oswald" panose="020F0502020204030204" pitchFamily="34" charset="0"/>
              </a:rPr>
              <a:t>lagging</a:t>
            </a:r>
            <a:r>
              <a:rPr lang="fr-FR" b="0" i="0" u="none" strike="noStrike" dirty="0">
                <a:solidFill>
                  <a:srgbClr val="2A2A2A"/>
                </a:solidFill>
                <a:effectLst/>
                <a:latin typeface="Oswald" panose="020F0502020204030204" pitchFamily="34" charset="0"/>
              </a:rPr>
              <a:t> </a:t>
            </a:r>
            <a:r>
              <a:rPr lang="fr-FR" b="0" i="0" u="none" strike="noStrike" dirty="0" err="1">
                <a:solidFill>
                  <a:srgbClr val="2A2A2A"/>
                </a:solidFill>
                <a:effectLst/>
                <a:latin typeface="Oswald" panose="020F0502020204030204" pitchFamily="34" charset="0"/>
              </a:rPr>
              <a:t>behind</a:t>
            </a:r>
            <a:r>
              <a:rPr lang="fr-FR" b="0" i="0" u="none" strike="noStrike" dirty="0">
                <a:solidFill>
                  <a:srgbClr val="2A2A2A"/>
                </a:solidFill>
                <a:effectLst/>
                <a:latin typeface="Oswald" panose="020F0502020204030204" pitchFamily="34" charset="0"/>
              </a:rPr>
              <a:t> </a:t>
            </a:r>
            <a:r>
              <a:rPr lang="fr-FR" b="0" i="0" u="none" strike="noStrike" dirty="0" err="1">
                <a:solidFill>
                  <a:srgbClr val="2A2A2A"/>
                </a:solidFill>
                <a:effectLst/>
                <a:latin typeface="Oswald" panose="020F0502020204030204" pitchFamily="34" charset="0"/>
              </a:rPr>
              <a:t>quantity</a:t>
            </a:r>
            <a:r>
              <a:rPr lang="fr-FR" b="0" i="0" u="none" strike="noStrike" dirty="0">
                <a:solidFill>
                  <a:srgbClr val="2A2A2A"/>
                </a:solidFill>
                <a:effectLst/>
                <a:latin typeface="Oswald" panose="020F0502020204030204" pitchFamily="34" charset="0"/>
              </a:rPr>
              <a:t>: </a:t>
            </a:r>
            <a:r>
              <a:rPr lang="fr-FR" b="0" i="0" u="none" strike="noStrike" dirty="0" err="1">
                <a:solidFill>
                  <a:srgbClr val="2A2A2A"/>
                </a:solidFill>
                <a:effectLst/>
                <a:latin typeface="Oswald" panose="020F0502020204030204" pitchFamily="34" charset="0"/>
              </a:rPr>
              <a:t>Applying</a:t>
            </a:r>
            <a:r>
              <a:rPr lang="fr-FR" b="0" i="0" u="none" strike="noStrike" dirty="0">
                <a:solidFill>
                  <a:srgbClr val="2A2A2A"/>
                </a:solidFill>
                <a:effectLst/>
                <a:latin typeface="Oswald" panose="020F0502020204030204" pitchFamily="34" charset="0"/>
              </a:rPr>
              <a:t> a </a:t>
            </a:r>
            <a:r>
              <a:rPr lang="fr-FR" b="0" i="0" u="none" strike="noStrike" dirty="0" err="1">
                <a:solidFill>
                  <a:srgbClr val="2A2A2A"/>
                </a:solidFill>
                <a:effectLst/>
                <a:latin typeface="Oswald" panose="020F0502020204030204" pitchFamily="34" charset="0"/>
              </a:rPr>
              <a:t>scientific</a:t>
            </a:r>
            <a:r>
              <a:rPr lang="fr-FR" b="0" i="0" u="none" strike="noStrike" dirty="0">
                <a:solidFill>
                  <a:srgbClr val="2A2A2A"/>
                </a:solidFill>
                <a:effectLst/>
                <a:latin typeface="Oswald" panose="020F0502020204030204" pitchFamily="34" charset="0"/>
              </a:rPr>
              <a:t> </a:t>
            </a:r>
            <a:r>
              <a:rPr lang="fr-FR" b="0" i="0" u="none" strike="noStrike" dirty="0" err="1">
                <a:solidFill>
                  <a:srgbClr val="2A2A2A"/>
                </a:solidFill>
                <a:effectLst/>
                <a:latin typeface="Oswald" panose="020F0502020204030204" pitchFamily="34" charset="0"/>
              </a:rPr>
              <a:t>framework</a:t>
            </a:r>
            <a:r>
              <a:rPr lang="fr-FR" b="0" i="0" u="none" strike="noStrike" dirty="0">
                <a:solidFill>
                  <a:srgbClr val="2A2A2A"/>
                </a:solidFill>
                <a:effectLst/>
                <a:latin typeface="Oswald" panose="020F0502020204030204" pitchFamily="34" charset="0"/>
              </a:rPr>
              <a:t> to </a:t>
            </a:r>
            <a:r>
              <a:rPr lang="fr-FR" b="0" i="0" u="none" strike="noStrike" dirty="0" err="1">
                <a:solidFill>
                  <a:srgbClr val="2A2A2A"/>
                </a:solidFill>
                <a:effectLst/>
                <a:latin typeface="Oswald" panose="020F0502020204030204" pitchFamily="34" charset="0"/>
              </a:rPr>
              <a:t>assess</a:t>
            </a:r>
            <a:r>
              <a:rPr lang="fr-FR" b="0" i="0" u="none" strike="noStrike" dirty="0">
                <a:solidFill>
                  <a:srgbClr val="2A2A2A"/>
                </a:solidFill>
                <a:effectLst/>
                <a:latin typeface="Oswald" panose="020F0502020204030204" pitchFamily="34" charset="0"/>
              </a:rPr>
              <a:t> real MPA </a:t>
            </a:r>
            <a:r>
              <a:rPr lang="fr-FR" b="0" i="0" u="none" strike="noStrike" dirty="0" err="1">
                <a:solidFill>
                  <a:srgbClr val="2A2A2A"/>
                </a:solidFill>
                <a:effectLst/>
                <a:latin typeface="Oswald" panose="020F0502020204030204" pitchFamily="34" charset="0"/>
              </a:rPr>
              <a:t>progress</a:t>
            </a:r>
            <a:r>
              <a:rPr lang="fr-FR" b="0" i="0" u="none" strike="noStrike" dirty="0">
                <a:solidFill>
                  <a:srgbClr val="2A2A2A"/>
                </a:solidFill>
                <a:effectLst/>
                <a:latin typeface="Oswald" panose="020F0502020204030204" pitchFamily="34" charset="0"/>
              </a:rPr>
              <a:t> </a:t>
            </a:r>
            <a:r>
              <a:rPr lang="fr-FR" b="0" i="0" u="none" strike="noStrike" dirty="0" err="1">
                <a:solidFill>
                  <a:srgbClr val="2A2A2A"/>
                </a:solidFill>
                <a:effectLst/>
                <a:latin typeface="Oswald" panose="020F0502020204030204" pitchFamily="34" charset="0"/>
              </a:rPr>
              <a:t>against</a:t>
            </a:r>
            <a:r>
              <a:rPr lang="fr-FR" b="0" i="0" u="none" strike="noStrike" dirty="0">
                <a:solidFill>
                  <a:srgbClr val="2A2A2A"/>
                </a:solidFill>
                <a:effectLst/>
                <a:latin typeface="Oswald" panose="020F0502020204030204" pitchFamily="34" charset="0"/>
              </a:rPr>
              <a:t> the 30 by 30 </a:t>
            </a:r>
            <a:r>
              <a:rPr lang="fr-FR" b="0" i="0" u="none" strike="noStrike" dirty="0" err="1">
                <a:solidFill>
                  <a:srgbClr val="2A2A2A"/>
                </a:solidFill>
                <a:effectLst/>
                <a:latin typeface="Oswald" panose="020F0502020204030204" pitchFamily="34" charset="0"/>
              </a:rPr>
              <a:t>target</a:t>
            </a:r>
            <a:r>
              <a:rPr lang="fr-FR" b="0" i="0" u="none" strike="noStrike" dirty="0">
                <a:solidFill>
                  <a:srgbClr val="2A2A2A"/>
                </a:solidFill>
                <a:effectLst/>
                <a:latin typeface="Oswald" panose="020F0502020204030204" pitchFamily="34" charset="0"/>
              </a:rPr>
              <a:t>. </a:t>
            </a:r>
            <a:r>
              <a:rPr lang="fr-FR" b="0" i="1" u="none" strike="noStrike" dirty="0">
                <a:solidFill>
                  <a:srgbClr val="2A2A2A"/>
                </a:solidFill>
                <a:effectLst/>
                <a:latin typeface="Oswald" pitchFamily="2" charset="77"/>
              </a:rPr>
              <a:t>Conservation </a:t>
            </a:r>
            <a:r>
              <a:rPr lang="fr-FR" b="0" i="1" u="none" strike="noStrike" dirty="0" err="1">
                <a:solidFill>
                  <a:srgbClr val="2A2A2A"/>
                </a:solidFill>
                <a:effectLst/>
                <a:latin typeface="Oswald" pitchFamily="2" charset="77"/>
              </a:rPr>
              <a:t>Letters</a:t>
            </a:r>
            <a:r>
              <a:rPr lang="fr-FR" b="0" i="1" u="none" strike="noStrike" dirty="0">
                <a:solidFill>
                  <a:srgbClr val="2A2A2A"/>
                </a:solidFill>
                <a:effectLst/>
                <a:latin typeface="Oswald" pitchFamily="2" charset="77"/>
              </a:rPr>
              <a:t> </a:t>
            </a:r>
            <a:r>
              <a:rPr lang="fr-FR" b="0" i="0" u="none" strike="noStrike" dirty="0">
                <a:solidFill>
                  <a:srgbClr val="2A2A2A"/>
                </a:solidFill>
                <a:effectLst/>
                <a:latin typeface="Oswald" pitchFamily="2" charset="77"/>
              </a:rPr>
              <a:t>17: e13020</a:t>
            </a:r>
            <a:endParaRPr lang="fr-FR" dirty="0"/>
          </a:p>
        </p:txBody>
      </p:sp>
      <p:sp>
        <p:nvSpPr>
          <p:cNvPr id="9" name="Flèche vers la droite 8">
            <a:extLst>
              <a:ext uri="{FF2B5EF4-FFF2-40B4-BE49-F238E27FC236}">
                <a16:creationId xmlns:a16="http://schemas.microsoft.com/office/drawing/2014/main" id="{120C0BA3-F662-E14C-971C-CEE4D2CD5617}"/>
              </a:ext>
            </a:extLst>
          </p:cNvPr>
          <p:cNvSpPr/>
          <p:nvPr/>
        </p:nvSpPr>
        <p:spPr>
          <a:xfrm>
            <a:off x="177800" y="5334000"/>
            <a:ext cx="482600" cy="444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2927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1AD5EB-E52C-164E-B418-5B3770748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7941E31A-317F-1D46-AC9E-D5FCDAC756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596" y="2438400"/>
            <a:ext cx="5116804" cy="254231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F20341E-55BD-464E-BD9B-8619A9926E26}"/>
              </a:ext>
            </a:extLst>
          </p:cNvPr>
          <p:cNvSpPr txBox="1"/>
          <p:nvPr/>
        </p:nvSpPr>
        <p:spPr>
          <a:xfrm>
            <a:off x="609600" y="1838236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2E29FF"/>
                </a:solidFill>
              </a:rPr>
              <a:t>Pour l’avenir</a:t>
            </a:r>
            <a:r>
              <a:rPr lang="fr-FR" dirty="0"/>
              <a:t>:</a:t>
            </a:r>
          </a:p>
          <a:p>
            <a:r>
              <a:rPr lang="fr-FR" dirty="0">
                <a:solidFill>
                  <a:srgbClr val="0685FF"/>
                </a:solidFill>
              </a:rPr>
              <a:t>°Extension des zones de protection niveau 1 IUCN</a:t>
            </a:r>
          </a:p>
          <a:p>
            <a:r>
              <a:rPr lang="fr-FR" dirty="0">
                <a:solidFill>
                  <a:srgbClr val="0685FF"/>
                </a:solidFill>
              </a:rPr>
              <a:t>°Prise en compte des valeurs autochtones dans la protection normative et dans le fonctionnement du Parc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6F8318C-FC7C-6A4C-847D-3EA06CBEC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" y="3429000"/>
            <a:ext cx="4257075" cy="164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9489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413</TotalTime>
  <Words>514</Words>
  <Application>Microsoft Macintosh PowerPoint</Application>
  <PresentationFormat>Grand écran</PresentationFormat>
  <Paragraphs>59</Paragraphs>
  <Slides>11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20" baseType="lpstr">
      <vt:lpstr>Arial</vt:lpstr>
      <vt:lpstr>Arial</vt:lpstr>
      <vt:lpstr>Calibri</vt:lpstr>
      <vt:lpstr>Calibri Light</vt:lpstr>
      <vt:lpstr>Garamond</vt:lpstr>
      <vt:lpstr>Helvetica Neue</vt:lpstr>
      <vt:lpstr>Marianne</vt:lpstr>
      <vt:lpstr>Oswald</vt:lpstr>
      <vt:lpstr>Thème Office</vt:lpstr>
      <vt:lpstr>LES AIRES (ULTRA)MARINES: L’EXEMPLE DU PARC DE LA MER DE CORAIL</vt:lpstr>
      <vt:lpstr>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AIRES (ULTRA)MARINES: L’EXEMPLE DU PARC DE LA MER DE CORAIL</dc:title>
  <dc:creator>Géraldine Giraudeau</dc:creator>
  <cp:lastModifiedBy>Géraldine Giraudeau</cp:lastModifiedBy>
  <cp:revision>22</cp:revision>
  <dcterms:created xsi:type="dcterms:W3CDTF">2024-06-26T09:49:53Z</dcterms:created>
  <dcterms:modified xsi:type="dcterms:W3CDTF">2024-06-26T16:43:01Z</dcterms:modified>
</cp:coreProperties>
</file>